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3"/>
  </p:notesMasterIdLst>
  <p:sldIdLst>
    <p:sldId id="256" r:id="rId5"/>
    <p:sldId id="262" r:id="rId6"/>
    <p:sldId id="263" r:id="rId7"/>
    <p:sldId id="276" r:id="rId8"/>
    <p:sldId id="264" r:id="rId9"/>
    <p:sldId id="265" r:id="rId10"/>
    <p:sldId id="280" r:id="rId11"/>
    <p:sldId id="275" r:id="rId12"/>
    <p:sldId id="267" r:id="rId13"/>
    <p:sldId id="272" r:id="rId14"/>
    <p:sldId id="266" r:id="rId15"/>
    <p:sldId id="282" r:id="rId16"/>
    <p:sldId id="281" r:id="rId17"/>
    <p:sldId id="268" r:id="rId18"/>
    <p:sldId id="261" r:id="rId19"/>
    <p:sldId id="274" r:id="rId20"/>
    <p:sldId id="278"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1F618-DDD1-4BB2-A456-68689C4ED1A4}" v="5" dt="2019-08-02T20:38:39.2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59527" autoAdjust="0"/>
  </p:normalViewPr>
  <p:slideViewPr>
    <p:cSldViewPr snapToGrid="0">
      <p:cViewPr varScale="1">
        <p:scale>
          <a:sx n="54" d="100"/>
          <a:sy n="54" d="100"/>
        </p:scale>
        <p:origin x="163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8/5/2019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a:t>
            </a:fld>
            <a:endParaRPr lang="en-US"/>
          </a:p>
        </p:txBody>
      </p:sp>
    </p:spTree>
    <p:extLst>
      <p:ext uri="{BB962C8B-B14F-4D97-AF65-F5344CB8AC3E}">
        <p14:creationId xmlns:p14="http://schemas.microsoft.com/office/powerpoint/2010/main" val="3478787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the user interface is actively being utilized to control the robot </a:t>
            </a:r>
          </a:p>
          <a:p>
            <a:endParaRPr lang="en-US" dirty="0"/>
          </a:p>
          <a:p>
            <a:r>
              <a:rPr lang="en-US" dirty="0"/>
              <a:t>The robot interface is being shown with the user pressing different buttons to achieve different control schemes to place the green blocks over the stacking points </a:t>
            </a:r>
          </a:p>
        </p:txBody>
      </p:sp>
      <p:sp>
        <p:nvSpPr>
          <p:cNvPr id="4" name="Slide Number Placeholder 3"/>
          <p:cNvSpPr>
            <a:spLocks noGrp="1"/>
          </p:cNvSpPr>
          <p:nvPr>
            <p:ph type="sldNum" sz="quarter" idx="5"/>
          </p:nvPr>
        </p:nvSpPr>
        <p:spPr/>
        <p:txBody>
          <a:bodyPr/>
          <a:lstStyle/>
          <a:p>
            <a:fld id="{E54F56FC-2B15-48B4-B843-CB58F9834BCD}" type="slidenum">
              <a:rPr lang="en-US" smtClean="0"/>
              <a:t>10</a:t>
            </a:fld>
            <a:endParaRPr lang="en-US"/>
          </a:p>
        </p:txBody>
      </p:sp>
    </p:spTree>
    <p:extLst>
      <p:ext uri="{BB962C8B-B14F-4D97-AF65-F5344CB8AC3E}">
        <p14:creationId xmlns:p14="http://schemas.microsoft.com/office/powerpoint/2010/main" val="2703787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11</a:t>
            </a:fld>
            <a:endParaRPr lang="en-US"/>
          </a:p>
        </p:txBody>
      </p:sp>
    </p:spTree>
    <p:extLst>
      <p:ext uri="{BB962C8B-B14F-4D97-AF65-F5344CB8AC3E}">
        <p14:creationId xmlns:p14="http://schemas.microsoft.com/office/powerpoint/2010/main" val="283610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trial case, we were observing the touchscreen clicks and movement from a user using the system.</a:t>
            </a:r>
          </a:p>
        </p:txBody>
      </p:sp>
      <p:sp>
        <p:nvSpPr>
          <p:cNvPr id="4" name="Slide Number Placeholder 3"/>
          <p:cNvSpPr>
            <a:spLocks noGrp="1"/>
          </p:cNvSpPr>
          <p:nvPr>
            <p:ph type="sldNum" sz="quarter" idx="5"/>
          </p:nvPr>
        </p:nvSpPr>
        <p:spPr/>
        <p:txBody>
          <a:bodyPr/>
          <a:lstStyle/>
          <a:p>
            <a:fld id="{E54F56FC-2B15-48B4-B843-CB58F9834BCD}" type="slidenum">
              <a:rPr lang="en-US" smtClean="0"/>
              <a:t>12</a:t>
            </a:fld>
            <a:endParaRPr lang="en-US"/>
          </a:p>
        </p:txBody>
      </p:sp>
    </p:spTree>
    <p:extLst>
      <p:ext uri="{BB962C8B-B14F-4D97-AF65-F5344CB8AC3E}">
        <p14:creationId xmlns:p14="http://schemas.microsoft.com/office/powerpoint/2010/main" val="375878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overview of a trial you can see the different places a user moved the end-effector or the end-piece of the robot while using it. </a:t>
            </a:r>
          </a:p>
        </p:txBody>
      </p:sp>
      <p:sp>
        <p:nvSpPr>
          <p:cNvPr id="4" name="Slide Number Placeholder 3"/>
          <p:cNvSpPr>
            <a:spLocks noGrp="1"/>
          </p:cNvSpPr>
          <p:nvPr>
            <p:ph type="sldNum" sz="quarter" idx="5"/>
          </p:nvPr>
        </p:nvSpPr>
        <p:spPr/>
        <p:txBody>
          <a:bodyPr/>
          <a:lstStyle/>
          <a:p>
            <a:fld id="{E54F56FC-2B15-48B4-B843-CB58F9834BCD}" type="slidenum">
              <a:rPr lang="en-US" smtClean="0"/>
              <a:t>13</a:t>
            </a:fld>
            <a:endParaRPr lang="en-US"/>
          </a:p>
        </p:txBody>
      </p:sp>
    </p:spTree>
    <p:extLst>
      <p:ext uri="{BB962C8B-B14F-4D97-AF65-F5344CB8AC3E}">
        <p14:creationId xmlns:p14="http://schemas.microsoft.com/office/powerpoint/2010/main" val="3943862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project will be part of a series of human trials that will be looking a different types of HMI systems and studying their impact on ease of use of a robot.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application of our system in these case studies, we will be looking at how effective they are at different layouts of the controls, the ease of viewing them under different circumstances, and the ability of the system to convey accurate feedback to the user using the system. </a:t>
            </a:r>
          </a:p>
          <a:p>
            <a:endParaRPr lang="en-US" dirty="0"/>
          </a:p>
          <a:p>
            <a:r>
              <a:rPr lang="en-US" dirty="0"/>
              <a:t>Different technologies will be studied in this case and will consist of means to studying if they will be best to apply in certain manufacturing cases or not and receive feedback from users regarding the different types of systems in use. </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14</a:t>
            </a:fld>
            <a:endParaRPr lang="en-US"/>
          </a:p>
        </p:txBody>
      </p:sp>
    </p:spTree>
    <p:extLst>
      <p:ext uri="{BB962C8B-B14F-4D97-AF65-F5344CB8AC3E}">
        <p14:creationId xmlns:p14="http://schemas.microsoft.com/office/powerpoint/2010/main" val="416485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begin off, we will start with understanding what is a collaborative robot. A collaborative robot or “co-robot” for short, is a robot that can be used in collaboration with a human worker or operator.  A co-robot can have stronger carry capacity or similar benefit than a human worker, but is physically safer to use for a human operator due to force-limiting motors, environmental sensors, and other technology that helps keep an operator safe. </a:t>
            </a:r>
          </a:p>
          <a:p>
            <a:pPr marL="171450" indent="-171450">
              <a:buFontTx/>
              <a:buChar char="-"/>
            </a:pPr>
            <a:endParaRPr lang="en-US" dirty="0"/>
          </a:p>
          <a:p>
            <a:pPr marL="171450" indent="-171450">
              <a:buFontTx/>
              <a:buChar char="-"/>
            </a:pPr>
            <a:r>
              <a:rPr lang="en-US" dirty="0"/>
              <a:t>Alongside this technology, new innovations have been created that can help an operator use the robot to collaborate in a task for which a single human operator might find challenging to perform alone, such as lifting heavy parts or repetitive tasks. To perform these tasks, a worker or operator will interact with the robot using a Human-machine interface, or a controller. </a:t>
            </a:r>
          </a:p>
          <a:p>
            <a:pPr marL="171450" indent="-171450">
              <a:buFontTx/>
              <a:buChar char="-"/>
            </a:pPr>
            <a:endParaRPr lang="en-US" dirty="0"/>
          </a:p>
          <a:p>
            <a:pPr marL="171450" indent="-171450">
              <a:buFontTx/>
              <a:buChar char="-"/>
            </a:pPr>
            <a:r>
              <a:rPr lang="en-US" dirty="0"/>
              <a:t>NIST is concerned with producing measurements from the use of different HMI systems to determine factors that can influence the applicability of using them in certain situations. In specific, we are concerned with the interaction that a user is having while utilizing the robot, or human-robot interaction . </a:t>
            </a:r>
          </a:p>
        </p:txBody>
      </p:sp>
      <p:sp>
        <p:nvSpPr>
          <p:cNvPr id="4" name="Slide Number Placeholder 3"/>
          <p:cNvSpPr>
            <a:spLocks noGrp="1"/>
          </p:cNvSpPr>
          <p:nvPr>
            <p:ph type="sldNum" sz="quarter" idx="5"/>
          </p:nvPr>
        </p:nvSpPr>
        <p:spPr/>
        <p:txBody>
          <a:bodyPr/>
          <a:lstStyle/>
          <a:p>
            <a:fld id="{E54F56FC-2B15-48B4-B843-CB58F9834BCD}" type="slidenum">
              <a:rPr lang="en-US" smtClean="0"/>
              <a:t>2</a:t>
            </a:fld>
            <a:endParaRPr lang="en-US"/>
          </a:p>
        </p:txBody>
      </p:sp>
    </p:spTree>
    <p:extLst>
      <p:ext uri="{BB962C8B-B14F-4D97-AF65-F5344CB8AC3E}">
        <p14:creationId xmlns:p14="http://schemas.microsoft.com/office/powerpoint/2010/main" val="17618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primary function of an HMI is to be able to interact with a robot or machine with an easy-to-understand controller. As shown on the right, this is a controller for a commonly used industrial robot known as the </a:t>
            </a:r>
            <a:r>
              <a:rPr lang="en-US" dirty="0" err="1"/>
              <a:t>Kuka</a:t>
            </a:r>
            <a:r>
              <a:rPr lang="en-US" dirty="0"/>
              <a:t> KCP2 industrial controller</a:t>
            </a:r>
          </a:p>
          <a:p>
            <a:pPr marL="171450" indent="-171450">
              <a:buFontTx/>
              <a:buChar char="-"/>
            </a:pPr>
            <a:endParaRPr lang="en-US" dirty="0"/>
          </a:p>
          <a:p>
            <a:pPr marL="171450" indent="-171450">
              <a:buFontTx/>
              <a:buChar char="-"/>
            </a:pPr>
            <a:r>
              <a:rPr lang="en-US" dirty="0"/>
              <a:t>As it can be shown, this type of controller has a high level of complexity for a novice user to use immediately, at the point when they first look at it they could be highly confused and would freak out at attempting to understand it. As such, training speed is slow and could take up to a month to understand, and could require additional training sessions to fully grasp the ability of using the controller. </a:t>
            </a:r>
          </a:p>
          <a:p>
            <a:pPr marL="171450" indent="-171450">
              <a:buFontTx/>
              <a:buChar char="-"/>
            </a:pPr>
            <a:endParaRPr lang="en-US" dirty="0"/>
          </a:p>
          <a:p>
            <a:pPr marL="171450" indent="-171450">
              <a:buFontTx/>
              <a:buChar char="-"/>
            </a:pPr>
            <a:r>
              <a:rPr lang="en-US" dirty="0"/>
              <a:t>As such, small and medium manufacturing enterprises in the United States are interested in being able to utilize their equipment with a lower training time than through conventional means especially since these robots will be utilized by novice or inexperienced individuals with an industrial robot. The target demography that an employer might hire would have an experience equivalent of high-school education or better. </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3</a:t>
            </a:fld>
            <a:endParaRPr lang="en-US"/>
          </a:p>
        </p:txBody>
      </p:sp>
    </p:spTree>
    <p:extLst>
      <p:ext uri="{BB962C8B-B14F-4D97-AF65-F5344CB8AC3E}">
        <p14:creationId xmlns:p14="http://schemas.microsoft.com/office/powerpoint/2010/main" val="40470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showcasing a controller for a modern industrial robot. As such, these robots can be fully controlled by the operator, however the ease of utilizing the controller for control is not as straight-forward for someone that has not had any experience with a robot. They could be confused by the large amount of dials or by the use of the virtual buttons. </a:t>
            </a:r>
          </a:p>
        </p:txBody>
      </p:sp>
      <p:sp>
        <p:nvSpPr>
          <p:cNvPr id="4" name="Slide Number Placeholder 3"/>
          <p:cNvSpPr>
            <a:spLocks noGrp="1"/>
          </p:cNvSpPr>
          <p:nvPr>
            <p:ph type="sldNum" sz="quarter" idx="5"/>
          </p:nvPr>
        </p:nvSpPr>
        <p:spPr/>
        <p:txBody>
          <a:bodyPr/>
          <a:lstStyle/>
          <a:p>
            <a:fld id="{E54F56FC-2B15-48B4-B843-CB58F9834BCD}" type="slidenum">
              <a:rPr lang="en-US" smtClean="0"/>
              <a:t>4</a:t>
            </a:fld>
            <a:endParaRPr lang="en-US"/>
          </a:p>
        </p:txBody>
      </p:sp>
    </p:spTree>
    <p:extLst>
      <p:ext uri="{BB962C8B-B14F-4D97-AF65-F5344CB8AC3E}">
        <p14:creationId xmlns:p14="http://schemas.microsoft.com/office/powerpoint/2010/main" val="340452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goal of this project was to be able to re-create industrial controllers with the features they contain and be able to track the user’s actions as they use it. The controller will have similar functional features such as a regular industrial controller but the layout, feel, and features in the system will be different to those as in a traditional industrial controller. </a:t>
            </a:r>
          </a:p>
          <a:p>
            <a:endParaRPr lang="en-US" dirty="0"/>
          </a:p>
          <a:p>
            <a:r>
              <a:rPr lang="en-US" dirty="0"/>
              <a:t>Through this system, tracking of the user’s favorite features will be tracked such as touchscreen clicks, buttons pressed, or direction of axis of end-effector moved. </a:t>
            </a:r>
          </a:p>
          <a:p>
            <a:endParaRPr lang="en-US" dirty="0"/>
          </a:p>
          <a:p>
            <a:r>
              <a:rPr lang="en-US" dirty="0"/>
              <a:t>In the end, this system will be applied through a case study of an industrial task to simulate potential activities that can be associated with the controller.</a:t>
            </a:r>
          </a:p>
          <a:p>
            <a:endParaRPr lang="en-US" dirty="0"/>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5</a:t>
            </a:fld>
            <a:endParaRPr lang="en-US"/>
          </a:p>
        </p:txBody>
      </p:sp>
    </p:spTree>
    <p:extLst>
      <p:ext uri="{BB962C8B-B14F-4D97-AF65-F5344CB8AC3E}">
        <p14:creationId xmlns:p14="http://schemas.microsoft.com/office/powerpoint/2010/main" val="233357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scenario, the user will be in a symbiotic feedback system where the robot is being informed of the user’s controls and the user is informed of the robot’s status. In this case, two case examples are shown, one where the user is requesting information from the robot’s status and the second scenario where the robot is acknowledging the user’s desired controls and sees the feedback on the controller and/or robot. </a:t>
            </a:r>
          </a:p>
        </p:txBody>
      </p:sp>
      <p:sp>
        <p:nvSpPr>
          <p:cNvPr id="4" name="Slide Number Placeholder 3"/>
          <p:cNvSpPr>
            <a:spLocks noGrp="1"/>
          </p:cNvSpPr>
          <p:nvPr>
            <p:ph type="sldNum" sz="quarter" idx="5"/>
          </p:nvPr>
        </p:nvSpPr>
        <p:spPr/>
        <p:txBody>
          <a:bodyPr/>
          <a:lstStyle/>
          <a:p>
            <a:fld id="{E54F56FC-2B15-48B4-B843-CB58F9834BCD}" type="slidenum">
              <a:rPr lang="en-US" smtClean="0"/>
              <a:t>6</a:t>
            </a:fld>
            <a:endParaRPr lang="en-US"/>
          </a:p>
        </p:txBody>
      </p:sp>
    </p:spTree>
    <p:extLst>
      <p:ext uri="{BB962C8B-B14F-4D97-AF65-F5344CB8AC3E}">
        <p14:creationId xmlns:p14="http://schemas.microsoft.com/office/powerpoint/2010/main" val="1588672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provide the most flexibility of testing the controllers, several control systems were incorporated into the controller. These systems consist of three controller-specific controls such as XYZ control in the axis of direction and rotation. In addition the use of joystick controls were incorporated to study the different between using more common approaches to control. In the last control motion, free-mode was incorporated to move the end-effector in free-space. </a:t>
            </a:r>
          </a:p>
          <a:p>
            <a:endParaRPr lang="en-US" dirty="0"/>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7</a:t>
            </a:fld>
            <a:endParaRPr lang="en-US"/>
          </a:p>
        </p:txBody>
      </p:sp>
    </p:spTree>
    <p:extLst>
      <p:ext uri="{BB962C8B-B14F-4D97-AF65-F5344CB8AC3E}">
        <p14:creationId xmlns:p14="http://schemas.microsoft.com/office/powerpoint/2010/main" val="9315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basic overview of the system there are four primary systems that are being used to compromise the whole system. This consists of the controller app being displayed on a tablet which sends all basic robot functionalities such as movement, gripper status, or digital-port I/O functions. A secondary system that is also active at the same time as the controller is the motion capture system that </a:t>
            </a:r>
            <a:r>
              <a:rPr lang="en-US" dirty="0" err="1"/>
              <a:t>relys</a:t>
            </a:r>
            <a:r>
              <a:rPr lang="en-US" dirty="0"/>
              <a:t> motion-capture information to a client on a middle-man computer. This middle-man computer acts a server and client from which data sent from the controller is translated directly to the robot utilizing a special library. </a:t>
            </a:r>
          </a:p>
        </p:txBody>
      </p:sp>
      <p:sp>
        <p:nvSpPr>
          <p:cNvPr id="4" name="Slide Number Placeholder 3"/>
          <p:cNvSpPr>
            <a:spLocks noGrp="1"/>
          </p:cNvSpPr>
          <p:nvPr>
            <p:ph type="sldNum" sz="quarter" idx="5"/>
          </p:nvPr>
        </p:nvSpPr>
        <p:spPr/>
        <p:txBody>
          <a:bodyPr/>
          <a:lstStyle/>
          <a:p>
            <a:fld id="{E54F56FC-2B15-48B4-B843-CB58F9834BCD}" type="slidenum">
              <a:rPr lang="en-US" smtClean="0"/>
              <a:t>8</a:t>
            </a:fld>
            <a:endParaRPr lang="en-US"/>
          </a:p>
        </p:txBody>
      </p:sp>
    </p:spTree>
    <p:extLst>
      <p:ext uri="{BB962C8B-B14F-4D97-AF65-F5344CB8AC3E}">
        <p14:creationId xmlns:p14="http://schemas.microsoft.com/office/powerpoint/2010/main" val="2398717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can see how the user interface is being utilized to simulate a complex/convoluted system in comparison to a more modern and less convoluted controller system. Through this clear-to-see example you can differentiate the difference of using different control schemes. </a:t>
            </a:r>
          </a:p>
        </p:txBody>
      </p:sp>
      <p:sp>
        <p:nvSpPr>
          <p:cNvPr id="4" name="Slide Number Placeholder 3"/>
          <p:cNvSpPr>
            <a:spLocks noGrp="1"/>
          </p:cNvSpPr>
          <p:nvPr>
            <p:ph type="sldNum" sz="quarter" idx="5"/>
          </p:nvPr>
        </p:nvSpPr>
        <p:spPr/>
        <p:txBody>
          <a:bodyPr/>
          <a:lstStyle/>
          <a:p>
            <a:fld id="{E54F56FC-2B15-48B4-B843-CB58F9834BCD}" type="slidenum">
              <a:rPr lang="en-US" smtClean="0"/>
              <a:t>9</a:t>
            </a:fld>
            <a:endParaRPr lang="en-US"/>
          </a:p>
        </p:txBody>
      </p:sp>
    </p:spTree>
    <p:extLst>
      <p:ext uri="{BB962C8B-B14F-4D97-AF65-F5344CB8AC3E}">
        <p14:creationId xmlns:p14="http://schemas.microsoft.com/office/powerpoint/2010/main" val="196156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8/5/2019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8/5/2019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8/5/2019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8/5/2019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8/5/2019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8/5/2019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8/5/2019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8/5/2019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8/5/2019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78258" y="479766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1378258" y="5572840"/>
            <a:ext cx="6831673" cy="711417"/>
          </a:xfrm>
        </p:spPr>
        <p:txBody>
          <a:bodyPr>
            <a:normAutofit/>
          </a:bodyPr>
          <a:lstStyle/>
          <a:p>
            <a:pPr algn="l"/>
            <a:r>
              <a:rPr lang="en-US" sz="1800" dirty="0"/>
              <a:t>Author: Esteban Segarra Martinez; </a:t>
            </a:r>
          </a:p>
          <a:p>
            <a:pPr algn="l"/>
            <a:r>
              <a:rPr lang="en-US" sz="1800" dirty="0"/>
              <a:t>Mentors: Shelly Bagchi, Dr. Jeremy Marvel, Megan Zimmerman</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3"/>
          <a:srcRect r="18750" b="18832"/>
          <a:stretch/>
        </p:blipFill>
        <p:spPr>
          <a:xfrm>
            <a:off x="3163133" y="1285160"/>
            <a:ext cx="5933242" cy="3334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6" name="TextBox 5">
            <a:extLst>
              <a:ext uri="{FF2B5EF4-FFF2-40B4-BE49-F238E27FC236}">
                <a16:creationId xmlns:a16="http://schemas.microsoft.com/office/drawing/2014/main" id="{EC15F324-FA6B-48AD-914F-E30DF24E12DA}"/>
              </a:ext>
            </a:extLst>
          </p:cNvPr>
          <p:cNvSpPr txBox="1"/>
          <p:nvPr/>
        </p:nvSpPr>
        <p:spPr>
          <a:xfrm>
            <a:off x="2310626" y="5648980"/>
            <a:ext cx="1781175" cy="523220"/>
          </a:xfrm>
          <a:prstGeom prst="rect">
            <a:avLst/>
          </a:prstGeom>
          <a:noFill/>
        </p:spPr>
        <p:txBody>
          <a:bodyPr wrap="square" rtlCol="0">
            <a:spAutoFit/>
          </a:bodyPr>
          <a:lstStyle/>
          <a:p>
            <a:r>
              <a:rPr lang="en-US" sz="2800" dirty="0">
                <a:solidFill>
                  <a:schemeClr val="bg1"/>
                </a:solidFill>
              </a:rPr>
              <a:t>x8 Speed</a:t>
            </a:r>
          </a:p>
        </p:txBody>
      </p:sp>
      <p:sp>
        <p:nvSpPr>
          <p:cNvPr id="8" name="Content Placeholder 7">
            <a:extLst>
              <a:ext uri="{FF2B5EF4-FFF2-40B4-BE49-F238E27FC236}">
                <a16:creationId xmlns:a16="http://schemas.microsoft.com/office/drawing/2014/main" id="{7653C10A-6F6F-4FDB-8BB4-8AEB7F6C3D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856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Results</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60886"/>
            <a:ext cx="4600575" cy="3397488"/>
          </a:xfrm>
        </p:spPr>
        <p:txBody>
          <a:bodyPr>
            <a:normAutofit/>
          </a:bodyPr>
          <a:lstStyle/>
          <a:p>
            <a:r>
              <a:rPr lang="en-US" sz="2400" dirty="0"/>
              <a:t>Unity records motions perceived from the tablet such as the position of the touch and which buttons are being pressed</a:t>
            </a:r>
          </a:p>
          <a:p>
            <a:r>
              <a:rPr lang="en-US" sz="2400" dirty="0"/>
              <a:t>The layout can be changed around as desired with different tasks being applied</a:t>
            </a:r>
          </a:p>
          <a:p>
            <a:pPr marL="0" indent="0">
              <a:buNone/>
            </a:pPr>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8" name="Picture 7">
            <a:extLst>
              <a:ext uri="{FF2B5EF4-FFF2-40B4-BE49-F238E27FC236}">
                <a16:creationId xmlns:a16="http://schemas.microsoft.com/office/drawing/2014/main" id="{7FB87562-C92C-41B3-BAF0-8DE6E1581CBB}"/>
              </a:ext>
            </a:extLst>
          </p:cNvPr>
          <p:cNvPicPr>
            <a:picLocks noChangeAspect="1"/>
          </p:cNvPicPr>
          <p:nvPr/>
        </p:nvPicPr>
        <p:blipFill>
          <a:blip r:embed="rId3"/>
          <a:stretch>
            <a:fillRect/>
          </a:stretch>
        </p:blipFill>
        <p:spPr>
          <a:xfrm>
            <a:off x="6096000" y="1660886"/>
            <a:ext cx="5572711" cy="3569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44E16AA-E511-494D-B052-C38FF0F2F285}"/>
              </a:ext>
            </a:extLst>
          </p:cNvPr>
          <p:cNvSpPr txBox="1"/>
          <p:nvPr/>
        </p:nvSpPr>
        <p:spPr>
          <a:xfrm>
            <a:off x="6455040" y="5337484"/>
            <a:ext cx="4854630" cy="338554"/>
          </a:xfrm>
          <a:prstGeom prst="rect">
            <a:avLst/>
          </a:prstGeom>
          <a:noFill/>
        </p:spPr>
        <p:txBody>
          <a:bodyPr wrap="square" rtlCol="0">
            <a:spAutoFit/>
          </a:bodyPr>
          <a:lstStyle/>
          <a:p>
            <a:pPr algn="ctr"/>
            <a:r>
              <a:rPr lang="en-US" sz="1600" dirty="0"/>
              <a:t>Figure 12 – Touchscreen heatmap from user</a:t>
            </a:r>
          </a:p>
        </p:txBody>
      </p:sp>
    </p:spTree>
    <p:extLst>
      <p:ext uri="{BB962C8B-B14F-4D97-AF65-F5344CB8AC3E}">
        <p14:creationId xmlns:p14="http://schemas.microsoft.com/office/powerpoint/2010/main" val="370976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1" name="TextBox 10">
            <a:extLst>
              <a:ext uri="{FF2B5EF4-FFF2-40B4-BE49-F238E27FC236}">
                <a16:creationId xmlns:a16="http://schemas.microsoft.com/office/drawing/2014/main" id="{5B426629-7859-4539-BA48-29996C08A591}"/>
              </a:ext>
            </a:extLst>
          </p:cNvPr>
          <p:cNvSpPr txBox="1"/>
          <p:nvPr/>
        </p:nvSpPr>
        <p:spPr>
          <a:xfrm>
            <a:off x="3525962" y="6004689"/>
            <a:ext cx="5806821" cy="338554"/>
          </a:xfrm>
          <a:prstGeom prst="rect">
            <a:avLst/>
          </a:prstGeom>
          <a:noFill/>
        </p:spPr>
        <p:txBody>
          <a:bodyPr wrap="square" rtlCol="0">
            <a:spAutoFit/>
          </a:bodyPr>
          <a:lstStyle/>
          <a:p>
            <a:pPr algn="ctr"/>
            <a:r>
              <a:rPr lang="en-US" sz="1600" dirty="0"/>
              <a:t>Figure 16 –  Touchscreen activity from user in a trial</a:t>
            </a:r>
          </a:p>
        </p:txBody>
      </p:sp>
      <p:pic>
        <p:nvPicPr>
          <p:cNvPr id="7" name="Content Placeholder 6">
            <a:extLst>
              <a:ext uri="{FF2B5EF4-FFF2-40B4-BE49-F238E27FC236}">
                <a16:creationId xmlns:a16="http://schemas.microsoft.com/office/drawing/2014/main" id="{44F26A63-636C-4D01-9B4A-30A5D187AF4F}"/>
              </a:ext>
            </a:extLst>
          </p:cNvPr>
          <p:cNvPicPr>
            <a:picLocks noGrp="1" noChangeAspect="1"/>
          </p:cNvPicPr>
          <p:nvPr>
            <p:ph idx="1"/>
          </p:nvPr>
        </p:nvPicPr>
        <p:blipFill>
          <a:blip r:embed="rId3"/>
          <a:stretch>
            <a:fillRect/>
          </a:stretch>
        </p:blipFill>
        <p:spPr>
          <a:xfrm>
            <a:off x="2447664" y="514757"/>
            <a:ext cx="7963416" cy="5489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8929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AF736147-21E7-40A8-B312-D27B8ADF9FE3}"/>
              </a:ext>
            </a:extLst>
          </p:cNvPr>
          <p:cNvPicPr>
            <a:picLocks noGrp="1" noChangeAspect="1"/>
          </p:cNvPicPr>
          <p:nvPr>
            <p:ph idx="1"/>
          </p:nvPr>
        </p:nvPicPr>
        <p:blipFill>
          <a:blip r:embed="rId3"/>
          <a:stretch>
            <a:fillRect/>
          </a:stretch>
        </p:blipFill>
        <p:spPr>
          <a:xfrm>
            <a:off x="1838325" y="558423"/>
            <a:ext cx="8334642" cy="5054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9C837BE1-2C90-4C18-BD1B-14CBD3138A16}"/>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9" name="TextBox 8">
            <a:extLst>
              <a:ext uri="{FF2B5EF4-FFF2-40B4-BE49-F238E27FC236}">
                <a16:creationId xmlns:a16="http://schemas.microsoft.com/office/drawing/2014/main" id="{E4B648AA-2F24-4018-8083-44BD236A39D8}"/>
              </a:ext>
            </a:extLst>
          </p:cNvPr>
          <p:cNvSpPr txBox="1"/>
          <p:nvPr/>
        </p:nvSpPr>
        <p:spPr>
          <a:xfrm>
            <a:off x="3268789" y="5748576"/>
            <a:ext cx="5806821" cy="584775"/>
          </a:xfrm>
          <a:prstGeom prst="rect">
            <a:avLst/>
          </a:prstGeom>
          <a:noFill/>
        </p:spPr>
        <p:txBody>
          <a:bodyPr wrap="square" rtlCol="0">
            <a:spAutoFit/>
          </a:bodyPr>
          <a:lstStyle/>
          <a:p>
            <a:pPr algn="ctr"/>
            <a:r>
              <a:rPr lang="en-US" sz="1600" dirty="0"/>
              <a:t>Figure 17 – 3D map of end-effector movement as used by the user during a trial.</a:t>
            </a:r>
          </a:p>
        </p:txBody>
      </p:sp>
      <p:sp>
        <p:nvSpPr>
          <p:cNvPr id="5" name="TextBox 4">
            <a:extLst>
              <a:ext uri="{FF2B5EF4-FFF2-40B4-BE49-F238E27FC236}">
                <a16:creationId xmlns:a16="http://schemas.microsoft.com/office/drawing/2014/main" id="{520014BE-A9EA-44FD-8A6A-55C984816E55}"/>
              </a:ext>
            </a:extLst>
          </p:cNvPr>
          <p:cNvSpPr txBox="1"/>
          <p:nvPr/>
        </p:nvSpPr>
        <p:spPr>
          <a:xfrm>
            <a:off x="6172199" y="2716142"/>
            <a:ext cx="662041" cy="369332"/>
          </a:xfrm>
          <a:prstGeom prst="rect">
            <a:avLst/>
          </a:prstGeom>
          <a:noFill/>
        </p:spPr>
        <p:txBody>
          <a:bodyPr wrap="none" rtlCol="0">
            <a:spAutoFit/>
          </a:bodyPr>
          <a:lstStyle/>
          <a:p>
            <a:r>
              <a:rPr lang="en-US" b="1" dirty="0"/>
              <a:t>Start</a:t>
            </a:r>
          </a:p>
        </p:txBody>
      </p:sp>
      <p:sp>
        <p:nvSpPr>
          <p:cNvPr id="10" name="TextBox 9">
            <a:extLst>
              <a:ext uri="{FF2B5EF4-FFF2-40B4-BE49-F238E27FC236}">
                <a16:creationId xmlns:a16="http://schemas.microsoft.com/office/drawing/2014/main" id="{355599D4-2EC3-4226-854F-FBD3B9F72C0A}"/>
              </a:ext>
            </a:extLst>
          </p:cNvPr>
          <p:cNvSpPr txBox="1"/>
          <p:nvPr/>
        </p:nvSpPr>
        <p:spPr>
          <a:xfrm>
            <a:off x="4302683" y="2092568"/>
            <a:ext cx="561372" cy="369332"/>
          </a:xfrm>
          <a:prstGeom prst="rect">
            <a:avLst/>
          </a:prstGeom>
          <a:noFill/>
        </p:spPr>
        <p:txBody>
          <a:bodyPr wrap="none" rtlCol="0">
            <a:spAutoFit/>
          </a:bodyPr>
          <a:lstStyle/>
          <a:p>
            <a:r>
              <a:rPr lang="en-US" b="1" dirty="0"/>
              <a:t>End</a:t>
            </a:r>
          </a:p>
        </p:txBody>
      </p:sp>
    </p:spTree>
    <p:extLst>
      <p:ext uri="{BB962C8B-B14F-4D97-AF65-F5344CB8AC3E}">
        <p14:creationId xmlns:p14="http://schemas.microsoft.com/office/powerpoint/2010/main" val="163223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4495800" cy="4113414"/>
          </a:xfrm>
        </p:spPr>
        <p:txBody>
          <a:bodyPr>
            <a:noAutofit/>
          </a:bodyPr>
          <a:lstStyle/>
          <a:p>
            <a:r>
              <a:rPr lang="en-US" sz="2400" dirty="0"/>
              <a:t>Human trials of currently developed HMI to compare performance </a:t>
            </a:r>
          </a:p>
          <a:p>
            <a:r>
              <a:rPr lang="en-US" sz="2400" dirty="0"/>
              <a:t>Different layouts and control schemes are going to be used for this </a:t>
            </a:r>
          </a:p>
          <a:p>
            <a:r>
              <a:rPr lang="en-US" sz="2400" dirty="0"/>
              <a:t>The studies will analyze state-of-the art technologies such as virtual reality, augmented reality, or wearable technologies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14</a:t>
            </a:fld>
            <a:endParaRPr lang="en-US" dirty="0"/>
          </a:p>
        </p:txBody>
      </p:sp>
      <p:sp>
        <p:nvSpPr>
          <p:cNvPr id="8" name="TextBox 7">
            <a:extLst>
              <a:ext uri="{FF2B5EF4-FFF2-40B4-BE49-F238E27FC236}">
                <a16:creationId xmlns:a16="http://schemas.microsoft.com/office/drawing/2014/main" id="{1209D5E5-AA5C-401B-AF15-51BB825B32B3}"/>
              </a:ext>
            </a:extLst>
          </p:cNvPr>
          <p:cNvSpPr txBox="1"/>
          <p:nvPr/>
        </p:nvSpPr>
        <p:spPr>
          <a:xfrm>
            <a:off x="6900841" y="5311755"/>
            <a:ext cx="3724318" cy="830997"/>
          </a:xfrm>
          <a:prstGeom prst="rect">
            <a:avLst/>
          </a:prstGeom>
          <a:noFill/>
        </p:spPr>
        <p:txBody>
          <a:bodyPr wrap="square" rtlCol="0">
            <a:spAutoFit/>
          </a:bodyPr>
          <a:lstStyle/>
          <a:p>
            <a:pPr algn="ctr"/>
            <a:r>
              <a:rPr lang="en-US" sz="1600" dirty="0"/>
              <a:t>Figure 18 – Examples of future testing equipment including virtual reality and wearable technology</a:t>
            </a:r>
          </a:p>
        </p:txBody>
      </p:sp>
      <p:pic>
        <p:nvPicPr>
          <p:cNvPr id="9" name="Picture 8">
            <a:extLst>
              <a:ext uri="{FF2B5EF4-FFF2-40B4-BE49-F238E27FC236}">
                <a16:creationId xmlns:a16="http://schemas.microsoft.com/office/drawing/2014/main" id="{8BAC1E01-20E6-402A-A05E-8F682697417D}"/>
              </a:ext>
            </a:extLst>
          </p:cNvPr>
          <p:cNvPicPr>
            <a:picLocks noChangeAspect="1"/>
          </p:cNvPicPr>
          <p:nvPr/>
        </p:nvPicPr>
        <p:blipFill>
          <a:blip r:embed="rId3"/>
          <a:stretch>
            <a:fillRect/>
          </a:stretch>
        </p:blipFill>
        <p:spPr>
          <a:xfrm>
            <a:off x="6513895" y="1875520"/>
            <a:ext cx="4458905" cy="3344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984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15</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a:p>
            <a:endParaRPr lang="en-US" dirty="0"/>
          </a:p>
          <a:p>
            <a:endParaRPr lang="en-US" dirty="0"/>
          </a:p>
          <a:p>
            <a:pPr lvl="1"/>
            <a:endParaRPr lang="en-US" dirty="0"/>
          </a:p>
        </p:txBody>
      </p:sp>
    </p:spTree>
    <p:extLst>
      <p:ext uri="{BB962C8B-B14F-4D97-AF65-F5344CB8AC3E}">
        <p14:creationId xmlns:p14="http://schemas.microsoft.com/office/powerpoint/2010/main" val="223314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References for Images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Amazon.com for image for Latitude E5570</a:t>
            </a:r>
          </a:p>
          <a:p>
            <a:r>
              <a:rPr lang="en-US" dirty="0"/>
              <a:t>Universal Robotics for UR5 image</a:t>
            </a:r>
          </a:p>
          <a:p>
            <a:endParaRPr lang="en-US" dirty="0"/>
          </a:p>
          <a:p>
            <a:endParaRPr lang="en-US" dirty="0"/>
          </a:p>
          <a:p>
            <a:pPr lvl="1"/>
            <a:endParaRPr lang="en-US" dirty="0"/>
          </a:p>
        </p:txBody>
      </p:sp>
    </p:spTree>
    <p:extLst>
      <p:ext uri="{BB962C8B-B14F-4D97-AF65-F5344CB8AC3E}">
        <p14:creationId xmlns:p14="http://schemas.microsoft.com/office/powerpoint/2010/main" val="98523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Motion Capture 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18</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19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1" y="1753986"/>
            <a:ext cx="7148944" cy="4093921"/>
          </a:xfrm>
        </p:spPr>
        <p:txBody>
          <a:bodyPr>
            <a:normAutofit/>
          </a:bodyPr>
          <a:lstStyle/>
          <a:p>
            <a:r>
              <a:rPr lang="en-US" sz="2400" dirty="0"/>
              <a:t>Collaborative robots are robots that are safer to use with a task in collaboration with a human in a manufacturing task </a:t>
            </a:r>
          </a:p>
          <a:p>
            <a:r>
              <a:rPr lang="en-US" sz="2400" dirty="0"/>
              <a:t>When a user uses a robot, they use an industrial controller known as a human-machine interface (HMI) </a:t>
            </a:r>
          </a:p>
          <a:p>
            <a:r>
              <a:rPr lang="en-US" sz="2400" dirty="0"/>
              <a:t>NIST is interested in producing test methods to measure the interaction from using a robot, the human-robot interaction (HRI), from using a system from the perspective of a novice user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grpSp>
        <p:nvGrpSpPr>
          <p:cNvPr id="18" name="Group 17">
            <a:extLst>
              <a:ext uri="{FF2B5EF4-FFF2-40B4-BE49-F238E27FC236}">
                <a16:creationId xmlns:a16="http://schemas.microsoft.com/office/drawing/2014/main" id="{7ADBD3C4-8D23-4921-A0A8-091E8DBDDE0B}"/>
              </a:ext>
            </a:extLst>
          </p:cNvPr>
          <p:cNvGrpSpPr/>
          <p:nvPr/>
        </p:nvGrpSpPr>
        <p:grpSpPr>
          <a:xfrm>
            <a:off x="8531713" y="2181973"/>
            <a:ext cx="3156266" cy="2494053"/>
            <a:chOff x="8520545" y="2553919"/>
            <a:chExt cx="3156266" cy="2494053"/>
          </a:xfrm>
        </p:grpSpPr>
        <p:sp>
          <p:nvSpPr>
            <p:cNvPr id="7" name="Oval 6">
              <a:extLst>
                <a:ext uri="{FF2B5EF4-FFF2-40B4-BE49-F238E27FC236}">
                  <a16:creationId xmlns:a16="http://schemas.microsoft.com/office/drawing/2014/main" id="{FF180C3D-5705-4F15-8956-089B7CC06333}"/>
                </a:ext>
              </a:extLst>
            </p:cNvPr>
            <p:cNvSpPr/>
            <p:nvPr/>
          </p:nvSpPr>
          <p:spPr>
            <a:xfrm>
              <a:off x="10584870" y="2553919"/>
              <a:ext cx="717334" cy="7196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E671C6-84AF-41F1-94DD-1552994ACCD2}"/>
                </a:ext>
              </a:extLst>
            </p:cNvPr>
            <p:cNvSpPr/>
            <p:nvPr/>
          </p:nvSpPr>
          <p:spPr>
            <a:xfrm>
              <a:off x="10552990" y="3273524"/>
              <a:ext cx="824933" cy="1363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AABF0F-A348-455D-BB18-10FC2536AFB7}"/>
                </a:ext>
              </a:extLst>
            </p:cNvPr>
            <p:cNvSpPr/>
            <p:nvPr/>
          </p:nvSpPr>
          <p:spPr>
            <a:xfrm>
              <a:off x="8783566" y="4150250"/>
              <a:ext cx="2893245" cy="6125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BE52B9-3BC9-43C2-83E2-F5626163F819}"/>
                </a:ext>
              </a:extLst>
            </p:cNvPr>
            <p:cNvSpPr/>
            <p:nvPr/>
          </p:nvSpPr>
          <p:spPr>
            <a:xfrm>
              <a:off x="8759384" y="3192149"/>
              <a:ext cx="200889" cy="1855823"/>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7F04B7-2F6F-4816-ACDB-8C4A2A70BCA4}"/>
                </a:ext>
              </a:extLst>
            </p:cNvPr>
            <p:cNvSpPr/>
            <p:nvPr/>
          </p:nvSpPr>
          <p:spPr>
            <a:xfrm>
              <a:off x="9853950" y="3083466"/>
              <a:ext cx="200889" cy="44209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5D1EDF-9C69-41B2-8AF4-49DF342224F0}"/>
                </a:ext>
              </a:extLst>
            </p:cNvPr>
            <p:cNvSpPr/>
            <p:nvPr/>
          </p:nvSpPr>
          <p:spPr>
            <a:xfrm>
              <a:off x="8520545" y="3083467"/>
              <a:ext cx="1546614" cy="20518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1DDE4FE-15BC-465B-9EE2-D70056242DCA}"/>
                </a:ext>
              </a:extLst>
            </p:cNvPr>
            <p:cNvSpPr/>
            <p:nvPr/>
          </p:nvSpPr>
          <p:spPr>
            <a:xfrm>
              <a:off x="9763923"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251D09-23FC-42A9-AD83-C9358E9C940C}"/>
                </a:ext>
              </a:extLst>
            </p:cNvPr>
            <p:cNvSpPr/>
            <p:nvPr/>
          </p:nvSpPr>
          <p:spPr>
            <a:xfrm>
              <a:off x="10106195"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C5C9F7-6800-43CB-BF52-D86C439C2A43}"/>
                </a:ext>
              </a:extLst>
            </p:cNvPr>
            <p:cNvSpPr/>
            <p:nvPr/>
          </p:nvSpPr>
          <p:spPr>
            <a:xfrm>
              <a:off x="9677908" y="3487005"/>
              <a:ext cx="576194" cy="1785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5FBF33B-F932-4B2C-94D9-FE7BD5070E65}"/>
                </a:ext>
              </a:extLst>
            </p:cNvPr>
            <p:cNvSpPr/>
            <p:nvPr/>
          </p:nvSpPr>
          <p:spPr>
            <a:xfrm>
              <a:off x="9611625" y="4213143"/>
              <a:ext cx="1371600" cy="389861"/>
            </a:xfrm>
            <a:prstGeom prst="round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2B6DA7-F67F-41EE-AC49-9BB2B74D6903}"/>
              </a:ext>
            </a:extLst>
          </p:cNvPr>
          <p:cNvSpPr txBox="1"/>
          <p:nvPr/>
        </p:nvSpPr>
        <p:spPr>
          <a:xfrm>
            <a:off x="8712795" y="4979258"/>
            <a:ext cx="2706424" cy="584775"/>
          </a:xfrm>
          <a:prstGeom prst="rect">
            <a:avLst/>
          </a:prstGeom>
          <a:noFill/>
        </p:spPr>
        <p:txBody>
          <a:bodyPr wrap="square" rtlCol="0">
            <a:spAutoFit/>
          </a:bodyPr>
          <a:lstStyle/>
          <a:p>
            <a:r>
              <a:rPr lang="en-US" sz="1600" dirty="0"/>
              <a:t>Figure 1 – Human-robot interaction</a:t>
            </a:r>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07792"/>
            <a:ext cx="6068291" cy="4113414"/>
          </a:xfrm>
        </p:spPr>
        <p:txBody>
          <a:bodyPr>
            <a:normAutofit/>
          </a:bodyPr>
          <a:lstStyle/>
          <a:p>
            <a:r>
              <a:rPr lang="en-US" sz="2400" dirty="0"/>
              <a:t>HMI is the interaction point between a human and a robot </a:t>
            </a:r>
          </a:p>
          <a:p>
            <a:r>
              <a:rPr lang="en-US" sz="2400" dirty="0"/>
              <a:t>The design and features of a HMI determine how much time does a user require to learn to use a robot </a:t>
            </a:r>
          </a:p>
          <a:p>
            <a:r>
              <a:rPr lang="en-US" sz="2400" dirty="0"/>
              <a:t>Small and medium manufacturers are concerned with having low training times for robots that are going to be used by users with no prior experience with robots</a:t>
            </a:r>
          </a:p>
          <a:p>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sp>
        <p:nvSpPr>
          <p:cNvPr id="9" name="TextBox 8">
            <a:extLst>
              <a:ext uri="{FF2B5EF4-FFF2-40B4-BE49-F238E27FC236}">
                <a16:creationId xmlns:a16="http://schemas.microsoft.com/office/drawing/2014/main" id="{B42D43C1-AC64-4B17-9797-33DE8CE68B44}"/>
              </a:ext>
            </a:extLst>
          </p:cNvPr>
          <p:cNvSpPr txBox="1"/>
          <p:nvPr/>
        </p:nvSpPr>
        <p:spPr>
          <a:xfrm>
            <a:off x="8184364" y="5723646"/>
            <a:ext cx="3050771" cy="584775"/>
          </a:xfrm>
          <a:prstGeom prst="rect">
            <a:avLst/>
          </a:prstGeom>
          <a:noFill/>
        </p:spPr>
        <p:txBody>
          <a:bodyPr wrap="square" rtlCol="0">
            <a:spAutoFit/>
          </a:bodyPr>
          <a:lstStyle/>
          <a:p>
            <a:pPr algn="ctr"/>
            <a:r>
              <a:rPr lang="en-US" sz="1600" dirty="0"/>
              <a:t>Figure 2 – Example of an HMI industrial controller</a:t>
            </a:r>
          </a:p>
        </p:txBody>
      </p:sp>
      <p:pic>
        <p:nvPicPr>
          <p:cNvPr id="10" name="Picture 9">
            <a:extLst>
              <a:ext uri="{FF2B5EF4-FFF2-40B4-BE49-F238E27FC236}">
                <a16:creationId xmlns:a16="http://schemas.microsoft.com/office/drawing/2014/main" id="{B8D55711-F0D1-4B42-81F2-2AF0100EB016}"/>
              </a:ext>
            </a:extLst>
          </p:cNvPr>
          <p:cNvPicPr>
            <a:picLocks noChangeAspect="1"/>
          </p:cNvPicPr>
          <p:nvPr/>
        </p:nvPicPr>
        <p:blipFill>
          <a:blip r:embed="rId3"/>
          <a:stretch>
            <a:fillRect/>
          </a:stretch>
        </p:blipFill>
        <p:spPr>
          <a:xfrm>
            <a:off x="7670403" y="1282802"/>
            <a:ext cx="4078691" cy="4292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3"/>
          <a:stretch>
            <a:fillRect/>
          </a:stretch>
        </p:blipFill>
        <p:spPr>
          <a:xfrm>
            <a:off x="2860157" y="863113"/>
            <a:ext cx="6896884" cy="4781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010915" y="5728139"/>
            <a:ext cx="6595367" cy="338554"/>
          </a:xfrm>
          <a:prstGeom prst="rect">
            <a:avLst/>
          </a:prstGeom>
          <a:noFill/>
        </p:spPr>
        <p:txBody>
          <a:bodyPr wrap="square" rtlCol="0">
            <a:spAutoFit/>
          </a:bodyPr>
          <a:lstStyle/>
          <a:p>
            <a:pPr algn="ctr"/>
            <a:r>
              <a:rPr lang="en-US" sz="1600" dirty="0"/>
              <a:t>Figure 3 – Interface layout for an industrial robot </a:t>
            </a:r>
          </a:p>
        </p:txBody>
      </p:sp>
    </p:spTree>
    <p:extLst>
      <p:ext uri="{BB962C8B-B14F-4D97-AF65-F5344CB8AC3E}">
        <p14:creationId xmlns:p14="http://schemas.microsoft.com/office/powerpoint/2010/main" val="426911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5"/>
            <a:ext cx="5677786" cy="3903201"/>
          </a:xfrm>
        </p:spPr>
        <p:txBody>
          <a:bodyPr>
            <a:normAutofit/>
          </a:bodyPr>
          <a:lstStyle/>
          <a:p>
            <a:r>
              <a:rPr lang="en-US" sz="2400" dirty="0"/>
              <a:t>Recreate industrial controllers with different layouts and features in a user interfaces</a:t>
            </a:r>
          </a:p>
          <a:p>
            <a:r>
              <a:rPr lang="en-US" sz="2400" dirty="0"/>
              <a:t>Quantify the user experience while utilizing the user interface (UI)</a:t>
            </a:r>
          </a:p>
          <a:p>
            <a:r>
              <a:rPr lang="en-US" sz="2400" dirty="0"/>
              <a:t>Through application of an industrial case study, determine the performance between the application of different UI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1C69D4AE-4CAC-4745-B60E-33D3B823E0C2}"/>
              </a:ext>
            </a:extLst>
          </p:cNvPr>
          <p:cNvPicPr>
            <a:picLocks noChangeAspect="1"/>
          </p:cNvPicPr>
          <p:nvPr/>
        </p:nvPicPr>
        <p:blipFill rotWithShape="1">
          <a:blip r:embed="rId3"/>
          <a:srcRect l="16919" r="23604" b="8062"/>
          <a:stretch/>
        </p:blipFill>
        <p:spPr>
          <a:xfrm>
            <a:off x="7356857" y="1219893"/>
            <a:ext cx="4231758" cy="367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83A49E3-AC6C-4678-B42B-DD62B228410C}"/>
              </a:ext>
            </a:extLst>
          </p:cNvPr>
          <p:cNvSpPr txBox="1"/>
          <p:nvPr/>
        </p:nvSpPr>
        <p:spPr>
          <a:xfrm>
            <a:off x="7947350" y="5186209"/>
            <a:ext cx="3050771" cy="338554"/>
          </a:xfrm>
          <a:prstGeom prst="rect">
            <a:avLst/>
          </a:prstGeom>
          <a:noFill/>
        </p:spPr>
        <p:txBody>
          <a:bodyPr wrap="square" rtlCol="0">
            <a:spAutoFit/>
          </a:bodyPr>
          <a:lstStyle/>
          <a:p>
            <a:pPr algn="ctr"/>
            <a:r>
              <a:rPr lang="en-US" sz="1600" dirty="0"/>
              <a:t>Figure 4 – Controller interface</a:t>
            </a:r>
          </a:p>
        </p:txBody>
      </p:sp>
    </p:spTree>
    <p:extLst>
      <p:ext uri="{BB962C8B-B14F-4D97-AF65-F5344CB8AC3E}">
        <p14:creationId xmlns:p14="http://schemas.microsoft.com/office/powerpoint/2010/main" val="125053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353320"/>
            <a:ext cx="9601200" cy="1068186"/>
          </a:xfrm>
        </p:spPr>
        <p:txBody>
          <a:bodyPr/>
          <a:lstStyle/>
          <a:p>
            <a:r>
              <a:rPr lang="en-US" dirty="0"/>
              <a:t>Methodology</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pic>
        <p:nvPicPr>
          <p:cNvPr id="13" name="Content Placeholder 12">
            <a:extLst>
              <a:ext uri="{FF2B5EF4-FFF2-40B4-BE49-F238E27FC236}">
                <a16:creationId xmlns:a16="http://schemas.microsoft.com/office/drawing/2014/main" id="{405BFB15-29F9-4F5F-8DBC-03D0BF859C7C}"/>
              </a:ext>
            </a:extLst>
          </p:cNvPr>
          <p:cNvPicPr>
            <a:picLocks noGrp="1" noChangeAspect="1"/>
          </p:cNvPicPr>
          <p:nvPr>
            <p:ph idx="1"/>
          </p:nvPr>
        </p:nvPicPr>
        <p:blipFill rotWithShape="1">
          <a:blip r:embed="rId3"/>
          <a:srcRect l="14269" t="16038" r="27491" b="14859"/>
          <a:stretch/>
        </p:blipFill>
        <p:spPr>
          <a:xfrm>
            <a:off x="1180901" y="2287409"/>
            <a:ext cx="4980666"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DD89D02-F771-405A-A379-4916636A2A95}"/>
              </a:ext>
            </a:extLst>
          </p:cNvPr>
          <p:cNvPicPr>
            <a:picLocks noChangeAspect="1"/>
          </p:cNvPicPr>
          <p:nvPr/>
        </p:nvPicPr>
        <p:blipFill rotWithShape="1">
          <a:blip r:embed="rId4"/>
          <a:srcRect l="18125" t="18334" r="21250" b="12500"/>
          <a:stretch/>
        </p:blipFill>
        <p:spPr>
          <a:xfrm>
            <a:off x="6555047" y="2287410"/>
            <a:ext cx="5179917"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Speech Bubble: Rectangle with Corners Rounded 16">
            <a:extLst>
              <a:ext uri="{FF2B5EF4-FFF2-40B4-BE49-F238E27FC236}">
                <a16:creationId xmlns:a16="http://schemas.microsoft.com/office/drawing/2014/main" id="{4FBF3430-9B4F-4312-A763-E820B068A165}"/>
              </a:ext>
            </a:extLst>
          </p:cNvPr>
          <p:cNvSpPr/>
          <p:nvPr/>
        </p:nvSpPr>
        <p:spPr>
          <a:xfrm flipH="1">
            <a:off x="1520456" y="1421506"/>
            <a:ext cx="4575544" cy="757974"/>
          </a:xfrm>
          <a:prstGeom prst="wedgeRoundRectCallout">
            <a:avLst>
              <a:gd name="adj1" fmla="val 37559"/>
              <a:gd name="adj2" fmla="val 136014"/>
              <a:gd name="adj3" fmla="val 16667"/>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does the human want me to do? </a:t>
            </a:r>
          </a:p>
        </p:txBody>
      </p:sp>
      <p:sp>
        <p:nvSpPr>
          <p:cNvPr id="18" name="Speech Bubble: Rectangle with Corners Rounded 17">
            <a:extLst>
              <a:ext uri="{FF2B5EF4-FFF2-40B4-BE49-F238E27FC236}">
                <a16:creationId xmlns:a16="http://schemas.microsoft.com/office/drawing/2014/main" id="{2BF1B156-503C-42F7-8E3A-AF969A7CC7EE}"/>
              </a:ext>
            </a:extLst>
          </p:cNvPr>
          <p:cNvSpPr/>
          <p:nvPr/>
        </p:nvSpPr>
        <p:spPr>
          <a:xfrm flipH="1">
            <a:off x="7074195" y="1421506"/>
            <a:ext cx="4575544" cy="757974"/>
          </a:xfrm>
          <a:prstGeom prst="wedgeRoundRectCallout">
            <a:avLst>
              <a:gd name="adj1" fmla="val -31138"/>
              <a:gd name="adj2" fmla="val 83235"/>
              <a:gd name="adj3" fmla="val 16667"/>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my controls being acknowledged?</a:t>
            </a:r>
          </a:p>
        </p:txBody>
      </p:sp>
      <p:sp>
        <p:nvSpPr>
          <p:cNvPr id="19" name="TextBox 18">
            <a:extLst>
              <a:ext uri="{FF2B5EF4-FFF2-40B4-BE49-F238E27FC236}">
                <a16:creationId xmlns:a16="http://schemas.microsoft.com/office/drawing/2014/main" id="{060B52C8-EC81-4CFA-80E1-8D053EC89586}"/>
              </a:ext>
            </a:extLst>
          </p:cNvPr>
          <p:cNvSpPr txBox="1"/>
          <p:nvPr/>
        </p:nvSpPr>
        <p:spPr>
          <a:xfrm>
            <a:off x="1732187" y="5924153"/>
            <a:ext cx="4152082" cy="338554"/>
          </a:xfrm>
          <a:prstGeom prst="rect">
            <a:avLst/>
          </a:prstGeom>
          <a:noFill/>
        </p:spPr>
        <p:txBody>
          <a:bodyPr wrap="square" rtlCol="0">
            <a:spAutoFit/>
          </a:bodyPr>
          <a:lstStyle/>
          <a:p>
            <a:pPr algn="ctr"/>
            <a:r>
              <a:rPr lang="en-US" sz="1600" dirty="0"/>
              <a:t>Figure 5 –  A user asks if the robot is enabled</a:t>
            </a:r>
          </a:p>
        </p:txBody>
      </p:sp>
      <p:sp>
        <p:nvSpPr>
          <p:cNvPr id="20" name="TextBox 19">
            <a:extLst>
              <a:ext uri="{FF2B5EF4-FFF2-40B4-BE49-F238E27FC236}">
                <a16:creationId xmlns:a16="http://schemas.microsoft.com/office/drawing/2014/main" id="{A1D8FD96-5875-4E57-96D8-D31FD5D3DEE9}"/>
              </a:ext>
            </a:extLst>
          </p:cNvPr>
          <p:cNvSpPr txBox="1"/>
          <p:nvPr/>
        </p:nvSpPr>
        <p:spPr>
          <a:xfrm>
            <a:off x="7779036" y="5924153"/>
            <a:ext cx="3387400" cy="338554"/>
          </a:xfrm>
          <a:prstGeom prst="rect">
            <a:avLst/>
          </a:prstGeom>
          <a:noFill/>
        </p:spPr>
        <p:txBody>
          <a:bodyPr wrap="square" rtlCol="0">
            <a:spAutoFit/>
          </a:bodyPr>
          <a:lstStyle/>
          <a:p>
            <a:pPr algn="ctr"/>
            <a:r>
              <a:rPr lang="en-US" sz="1600" dirty="0"/>
              <a:t>Figure 6 – A user requests feedback</a:t>
            </a:r>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 - Continued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23307"/>
            <a:ext cx="6751674" cy="1675014"/>
          </a:xfrm>
        </p:spPr>
        <p:txBody>
          <a:bodyPr>
            <a:normAutofit/>
          </a:bodyPr>
          <a:lstStyle/>
          <a:p>
            <a:r>
              <a:rPr lang="en-US" sz="2400" dirty="0"/>
              <a:t>Differences in layout, features, and design influence user experience </a:t>
            </a:r>
          </a:p>
          <a:p>
            <a:r>
              <a:rPr lang="en-US" sz="2400" dirty="0"/>
              <a:t>Changing the user experience can determine changes in the human-robot interaction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pic>
        <p:nvPicPr>
          <p:cNvPr id="8" name="Picture 7">
            <a:extLst>
              <a:ext uri="{FF2B5EF4-FFF2-40B4-BE49-F238E27FC236}">
                <a16:creationId xmlns:a16="http://schemas.microsoft.com/office/drawing/2014/main" id="{1C028D7A-6869-4295-B39F-3DEB82F58228}"/>
              </a:ext>
            </a:extLst>
          </p:cNvPr>
          <p:cNvPicPr>
            <a:picLocks noChangeAspect="1"/>
          </p:cNvPicPr>
          <p:nvPr/>
        </p:nvPicPr>
        <p:blipFill>
          <a:blip r:embed="rId3"/>
          <a:stretch>
            <a:fillRect/>
          </a:stretch>
        </p:blipFill>
        <p:spPr>
          <a:xfrm>
            <a:off x="1830606" y="3428999"/>
            <a:ext cx="2149770"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93CCA15-8695-4389-85E3-B8F9C38DC0A1}"/>
              </a:ext>
            </a:extLst>
          </p:cNvPr>
          <p:cNvPicPr>
            <a:picLocks noChangeAspect="1"/>
          </p:cNvPicPr>
          <p:nvPr/>
        </p:nvPicPr>
        <p:blipFill rotWithShape="1">
          <a:blip r:embed="rId4"/>
          <a:srcRect r="2924"/>
          <a:stretch/>
        </p:blipFill>
        <p:spPr>
          <a:xfrm>
            <a:off x="4772642" y="3429000"/>
            <a:ext cx="2646715"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BDC7791C-B1B9-409E-8CB2-69E419BD9C95}"/>
              </a:ext>
            </a:extLst>
          </p:cNvPr>
          <p:cNvPicPr>
            <a:picLocks noChangeAspect="1"/>
          </p:cNvPicPr>
          <p:nvPr/>
        </p:nvPicPr>
        <p:blipFill>
          <a:blip r:embed="rId5"/>
          <a:stretch>
            <a:fillRect/>
          </a:stretch>
        </p:blipFill>
        <p:spPr>
          <a:xfrm>
            <a:off x="8211623" y="3428999"/>
            <a:ext cx="2602007"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FFD45E9-D14E-4732-8CFD-CB2270D0551D}"/>
              </a:ext>
            </a:extLst>
          </p:cNvPr>
          <p:cNvPicPr>
            <a:picLocks noChangeAspect="1"/>
          </p:cNvPicPr>
          <p:nvPr/>
        </p:nvPicPr>
        <p:blipFill rotWithShape="1">
          <a:blip r:embed="rId6"/>
          <a:srcRect l="12921" t="6461" r="14189"/>
          <a:stretch/>
        </p:blipFill>
        <p:spPr>
          <a:xfrm>
            <a:off x="8247033" y="814850"/>
            <a:ext cx="2602007" cy="1878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A1C81A6C-3845-434E-A8F9-F5E63BADFC75}"/>
              </a:ext>
            </a:extLst>
          </p:cNvPr>
          <p:cNvSpPr txBox="1"/>
          <p:nvPr/>
        </p:nvSpPr>
        <p:spPr>
          <a:xfrm>
            <a:off x="1371600" y="5854825"/>
            <a:ext cx="3050771" cy="338554"/>
          </a:xfrm>
          <a:prstGeom prst="rect">
            <a:avLst/>
          </a:prstGeom>
          <a:noFill/>
        </p:spPr>
        <p:txBody>
          <a:bodyPr wrap="square" rtlCol="0">
            <a:spAutoFit/>
          </a:bodyPr>
          <a:lstStyle/>
          <a:p>
            <a:pPr algn="ctr"/>
            <a:r>
              <a:rPr lang="en-US" sz="1600" dirty="0"/>
              <a:t>Figure 8 – XYZ control</a:t>
            </a:r>
          </a:p>
        </p:txBody>
      </p:sp>
      <p:sp>
        <p:nvSpPr>
          <p:cNvPr id="16" name="TextBox 15">
            <a:extLst>
              <a:ext uri="{FF2B5EF4-FFF2-40B4-BE49-F238E27FC236}">
                <a16:creationId xmlns:a16="http://schemas.microsoft.com/office/drawing/2014/main" id="{68D3A40A-5457-4CCD-96B4-B5DC0B9C6CC3}"/>
              </a:ext>
            </a:extLst>
          </p:cNvPr>
          <p:cNvSpPr txBox="1"/>
          <p:nvPr/>
        </p:nvSpPr>
        <p:spPr>
          <a:xfrm>
            <a:off x="4646814" y="5854825"/>
            <a:ext cx="3050771" cy="338554"/>
          </a:xfrm>
          <a:prstGeom prst="rect">
            <a:avLst/>
          </a:prstGeom>
          <a:noFill/>
        </p:spPr>
        <p:txBody>
          <a:bodyPr wrap="square" rtlCol="0">
            <a:spAutoFit/>
          </a:bodyPr>
          <a:lstStyle/>
          <a:p>
            <a:pPr algn="ctr"/>
            <a:r>
              <a:rPr lang="en-US" sz="1600" dirty="0"/>
              <a:t>Figure 9 – Joystick control</a:t>
            </a:r>
          </a:p>
        </p:txBody>
      </p:sp>
      <p:sp>
        <p:nvSpPr>
          <p:cNvPr id="17" name="TextBox 16">
            <a:extLst>
              <a:ext uri="{FF2B5EF4-FFF2-40B4-BE49-F238E27FC236}">
                <a16:creationId xmlns:a16="http://schemas.microsoft.com/office/drawing/2014/main" id="{6A800634-E084-4196-AADB-D3C37222A143}"/>
              </a:ext>
            </a:extLst>
          </p:cNvPr>
          <p:cNvSpPr txBox="1"/>
          <p:nvPr/>
        </p:nvSpPr>
        <p:spPr>
          <a:xfrm>
            <a:off x="7922028" y="5854825"/>
            <a:ext cx="3050771" cy="338554"/>
          </a:xfrm>
          <a:prstGeom prst="rect">
            <a:avLst/>
          </a:prstGeom>
          <a:noFill/>
        </p:spPr>
        <p:txBody>
          <a:bodyPr wrap="square" rtlCol="0">
            <a:spAutoFit/>
          </a:bodyPr>
          <a:lstStyle/>
          <a:p>
            <a:pPr algn="ctr"/>
            <a:r>
              <a:rPr lang="en-US" sz="1600" dirty="0"/>
              <a:t>Figure 10 – Free-mode control</a:t>
            </a:r>
          </a:p>
        </p:txBody>
      </p:sp>
      <p:sp>
        <p:nvSpPr>
          <p:cNvPr id="18" name="TextBox 17">
            <a:extLst>
              <a:ext uri="{FF2B5EF4-FFF2-40B4-BE49-F238E27FC236}">
                <a16:creationId xmlns:a16="http://schemas.microsoft.com/office/drawing/2014/main" id="{0AD3EF92-DE16-4CE6-AA37-510990FA3C03}"/>
              </a:ext>
            </a:extLst>
          </p:cNvPr>
          <p:cNvSpPr txBox="1"/>
          <p:nvPr/>
        </p:nvSpPr>
        <p:spPr>
          <a:xfrm>
            <a:off x="7987240" y="2768672"/>
            <a:ext cx="3050771" cy="584775"/>
          </a:xfrm>
          <a:prstGeom prst="rect">
            <a:avLst/>
          </a:prstGeom>
          <a:noFill/>
        </p:spPr>
        <p:txBody>
          <a:bodyPr wrap="square" rtlCol="0">
            <a:spAutoFit/>
          </a:bodyPr>
          <a:lstStyle/>
          <a:p>
            <a:pPr algn="ctr"/>
            <a:r>
              <a:rPr lang="en-US" sz="1600" dirty="0"/>
              <a:t>Figure 7 – Motion capture external controls</a:t>
            </a:r>
          </a:p>
        </p:txBody>
      </p:sp>
    </p:spTree>
    <p:extLst>
      <p:ext uri="{BB962C8B-B14F-4D97-AF65-F5344CB8AC3E}">
        <p14:creationId xmlns:p14="http://schemas.microsoft.com/office/powerpoint/2010/main" val="275166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3744884" y="6065087"/>
            <a:ext cx="4854630" cy="338554"/>
          </a:xfrm>
          <a:prstGeom prst="rect">
            <a:avLst/>
          </a:prstGeom>
          <a:noFill/>
        </p:spPr>
        <p:txBody>
          <a:bodyPr wrap="square" rtlCol="0">
            <a:spAutoFit/>
          </a:bodyPr>
          <a:lstStyle/>
          <a:p>
            <a:pPr algn="ctr"/>
            <a:r>
              <a:rPr lang="en-US" sz="1600" dirty="0"/>
              <a:t>Figure 11 – System Overview breakdown</a:t>
            </a:r>
          </a:p>
        </p:txBody>
      </p:sp>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sz="2400" dirty="0"/>
          </a:p>
        </p:txBody>
      </p:sp>
      <p:pic>
        <p:nvPicPr>
          <p:cNvPr id="19" name="Content Placeholder 18">
            <a:extLst>
              <a:ext uri="{FF2B5EF4-FFF2-40B4-BE49-F238E27FC236}">
                <a16:creationId xmlns:a16="http://schemas.microsoft.com/office/drawing/2014/main" id="{35CC556A-1B3B-40D4-8FFF-13E4229BD786}"/>
              </a:ext>
            </a:extLst>
          </p:cNvPr>
          <p:cNvPicPr>
            <a:picLocks noGrp="1" noChangeAspect="1"/>
          </p:cNvPicPr>
          <p:nvPr>
            <p:ph idx="1"/>
          </p:nvPr>
        </p:nvPicPr>
        <p:blipFill rotWithShape="1">
          <a:blip r:embed="rId3"/>
          <a:srcRect l="11313" t="7330"/>
          <a:stretch/>
        </p:blipFill>
        <p:spPr>
          <a:xfrm>
            <a:off x="2647507" y="1431555"/>
            <a:ext cx="7697972" cy="4520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6" name="TextBox 5">
            <a:extLst>
              <a:ext uri="{FF2B5EF4-FFF2-40B4-BE49-F238E27FC236}">
                <a16:creationId xmlns:a16="http://schemas.microsoft.com/office/drawing/2014/main" id="{5B6CD36E-9A17-4252-A71B-7EB437C83831}"/>
              </a:ext>
            </a:extLst>
          </p:cNvPr>
          <p:cNvSpPr txBox="1"/>
          <p:nvPr/>
        </p:nvSpPr>
        <p:spPr>
          <a:xfrm>
            <a:off x="5474856" y="5971569"/>
            <a:ext cx="5594172" cy="338554"/>
          </a:xfrm>
          <a:prstGeom prst="rect">
            <a:avLst/>
          </a:prstGeom>
          <a:noFill/>
        </p:spPr>
        <p:txBody>
          <a:bodyPr wrap="square" rtlCol="0">
            <a:spAutoFit/>
          </a:bodyPr>
          <a:lstStyle/>
          <a:p>
            <a:pPr algn="ctr"/>
            <a:r>
              <a:rPr lang="en-US" sz="1600" dirty="0"/>
              <a:t>Figure 14 and 15 – Example of a Structured Interface</a:t>
            </a:r>
          </a:p>
        </p:txBody>
      </p:sp>
      <p:sp>
        <p:nvSpPr>
          <p:cNvPr id="8" name="TextBox 7">
            <a:extLst>
              <a:ext uri="{FF2B5EF4-FFF2-40B4-BE49-F238E27FC236}">
                <a16:creationId xmlns:a16="http://schemas.microsoft.com/office/drawing/2014/main" id="{94A2EE22-03B6-4E2D-9B57-FE7D8BF57C08}"/>
              </a:ext>
            </a:extLst>
          </p:cNvPr>
          <p:cNvSpPr txBox="1"/>
          <p:nvPr/>
        </p:nvSpPr>
        <p:spPr>
          <a:xfrm>
            <a:off x="701485" y="5976889"/>
            <a:ext cx="4854630" cy="338554"/>
          </a:xfrm>
          <a:prstGeom prst="rect">
            <a:avLst/>
          </a:prstGeom>
          <a:noFill/>
        </p:spPr>
        <p:txBody>
          <a:bodyPr wrap="square" rtlCol="0">
            <a:spAutoFit/>
          </a:bodyPr>
          <a:lstStyle/>
          <a:p>
            <a:pPr algn="ctr"/>
            <a:r>
              <a:rPr lang="en-US" sz="1600" dirty="0"/>
              <a:t>Figure 13 – Example of a first-generation interface</a:t>
            </a:r>
          </a:p>
        </p:txBody>
      </p:sp>
      <p:pic>
        <p:nvPicPr>
          <p:cNvPr id="9" name="Picture 8">
            <a:extLst>
              <a:ext uri="{FF2B5EF4-FFF2-40B4-BE49-F238E27FC236}">
                <a16:creationId xmlns:a16="http://schemas.microsoft.com/office/drawing/2014/main" id="{38B303C8-7D13-4E58-907C-EA0CED5D2B66}"/>
              </a:ext>
            </a:extLst>
          </p:cNvPr>
          <p:cNvPicPr>
            <a:picLocks noChangeAspect="1"/>
          </p:cNvPicPr>
          <p:nvPr/>
        </p:nvPicPr>
        <p:blipFill>
          <a:blip r:embed="rId3"/>
          <a:stretch>
            <a:fillRect/>
          </a:stretch>
        </p:blipFill>
        <p:spPr>
          <a:xfrm>
            <a:off x="5123372" y="895330"/>
            <a:ext cx="3067311"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B3FB03C-6324-4C00-9E0D-920B3D945058}"/>
              </a:ext>
            </a:extLst>
          </p:cNvPr>
          <p:cNvPicPr>
            <a:picLocks noChangeAspect="1"/>
          </p:cNvPicPr>
          <p:nvPr/>
        </p:nvPicPr>
        <p:blipFill>
          <a:blip r:embed="rId4"/>
          <a:stretch>
            <a:fillRect/>
          </a:stretch>
        </p:blipFill>
        <p:spPr>
          <a:xfrm>
            <a:off x="8271942" y="895329"/>
            <a:ext cx="3067311"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72DE8B35-C33A-4B1A-8F89-0A07DDC6573B}"/>
              </a:ext>
            </a:extLst>
          </p:cNvPr>
          <p:cNvPicPr>
            <a:picLocks noChangeAspect="1"/>
          </p:cNvPicPr>
          <p:nvPr/>
        </p:nvPicPr>
        <p:blipFill>
          <a:blip r:embed="rId5"/>
          <a:stretch>
            <a:fillRect/>
          </a:stretch>
        </p:blipFill>
        <p:spPr>
          <a:xfrm>
            <a:off x="1451586" y="895329"/>
            <a:ext cx="3078014"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393245"/>
      </p:ext>
    </p:extLst>
  </p:cSld>
  <p:clrMapOvr>
    <a:masterClrMapping/>
  </p:clrMapOvr>
</p:sld>
</file>

<file path=ppt/theme/theme1.xml><?xml version="1.0" encoding="utf-8"?>
<a:theme xmlns:a="http://schemas.openxmlformats.org/drawingml/2006/main" name="Crop">
  <a:themeElements>
    <a:clrScheme name="Custom 6">
      <a:dk1>
        <a:sysClr val="windowText" lastClr="000000"/>
      </a:dk1>
      <a:lt1>
        <a:sysClr val="window" lastClr="FFFFFF"/>
      </a:lt1>
      <a:dk2>
        <a:srgbClr val="564135"/>
      </a:dk2>
      <a:lt2>
        <a:srgbClr val="F2F2F2"/>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91D953A44E0B4094278A1F14211615" ma:contentTypeVersion="2" ma:contentTypeDescription="Create a new document." ma:contentTypeScope="" ma:versionID="2be641b4ad40da8af276a4f8a365613c">
  <xsd:schema xmlns:xsd="http://www.w3.org/2001/XMLSchema" xmlns:xs="http://www.w3.org/2001/XMLSchema" xmlns:p="http://schemas.microsoft.com/office/2006/metadata/properties" xmlns:ns3="0c376bb9-350f-4ccd-a6b4-f5ccddef7f27" targetNamespace="http://schemas.microsoft.com/office/2006/metadata/properties" ma:root="true" ma:fieldsID="abb143cfedaa2e712fe201a2a766a26d" ns3:_="">
    <xsd:import namespace="0c376bb9-350f-4ccd-a6b4-f5ccddef7f2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376bb9-350f-4ccd-a6b4-f5ccddef7f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941FA-E0C8-4A27-80E0-F0B275DFBB29}">
  <ds:schemaRefs>
    <ds:schemaRef ds:uri="http://schemas.microsoft.com/sharepoint/v3/contenttype/forms"/>
  </ds:schemaRefs>
</ds:datastoreItem>
</file>

<file path=customXml/itemProps2.xml><?xml version="1.0" encoding="utf-8"?>
<ds:datastoreItem xmlns:ds="http://schemas.openxmlformats.org/officeDocument/2006/customXml" ds:itemID="{6BEAEEC7-164A-4D41-A9B7-2C23D62766C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c376bb9-350f-4ccd-a6b4-f5ccddef7f27"/>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A0A5B2F9-4BBF-4636-9EC1-7A4E9C1AB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376bb9-350f-4ccd-a6b4-f5ccddef7f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TM10001105[[fn=Crop]]</Template>
  <TotalTime>12418</TotalTime>
  <Words>1837</Words>
  <Application>Microsoft Office PowerPoint</Application>
  <PresentationFormat>Widescreen</PresentationFormat>
  <Paragraphs>150</Paragraphs>
  <Slides>18</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Franklin Gothic Book</vt:lpstr>
      <vt:lpstr>Crop</vt:lpstr>
      <vt:lpstr>Adaptive Metrics and Performance Analysis Tool for Human-Robot Interaction</vt:lpstr>
      <vt:lpstr>Introduction</vt:lpstr>
      <vt:lpstr>Background</vt:lpstr>
      <vt:lpstr>PowerPoint Presentation</vt:lpstr>
      <vt:lpstr>Objective</vt:lpstr>
      <vt:lpstr>Methodology</vt:lpstr>
      <vt:lpstr>Methodology - Continued</vt:lpstr>
      <vt:lpstr>Setup  </vt:lpstr>
      <vt:lpstr>PowerPoint Presentation</vt:lpstr>
      <vt:lpstr>Video Demonstration</vt:lpstr>
      <vt:lpstr>Results</vt:lpstr>
      <vt:lpstr>PowerPoint Presentation</vt:lpstr>
      <vt:lpstr>PowerPoint Presentation</vt:lpstr>
      <vt:lpstr>Conclusion and Future Work</vt:lpstr>
      <vt:lpstr>Questions?</vt:lpstr>
      <vt:lpstr>NIST Disclaimer</vt:lpstr>
      <vt:lpstr>References for Images </vt:lpstr>
      <vt:lpstr>Motion Capture Setup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Segarra Martinez, Esteban (Assoc)</cp:lastModifiedBy>
  <cp:revision>132</cp:revision>
  <dcterms:created xsi:type="dcterms:W3CDTF">2019-06-07T20:31:06Z</dcterms:created>
  <dcterms:modified xsi:type="dcterms:W3CDTF">2019-08-05T18:19:37Z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0x0101005291D953A44E0B4094278A1F14211615</vt:lpwstr>
  </property>
</Properties>
</file>